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openxmlformats.org/officedocument/2006/relationships/metadata/core-properties" Target="docProps/core0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2096750" cy="9072563"/>
  <p:notesSz cx="7559675" cy="100806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F85500-D1F8-1FA1-0E1A-532E1E87BB0E}" v="6" dt="2022-12-09T13:04:04.135"/>
    <p1510:client id="{D3D046DE-8B51-12EC-B69C-79522E778DE0}" v="458" dt="2022-12-10T06:09:00.8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png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png>
</file>

<file path=ppt/media/image6.gif>
</file>

<file path=ppt/media/image7.png>
</file>

<file path=ppt/media/image8.gif>
</file>

<file path=ppt/media/image9.gif>
</file>

<file path=ppt/media/media1.mp3>
</file>

<file path=ppt/media/media2.mp3>
</file>

<file path=ppt/media/media3.mp3>
</file>

<file path=ppt/media/media4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33800" y="765720"/>
            <a:ext cx="4890960" cy="3779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Click to move the slide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4787640"/>
            <a:ext cx="6047640" cy="4535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65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03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03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9576000"/>
            <a:ext cx="3280680" cy="5036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278960" y="9576000"/>
            <a:ext cx="3280680" cy="5036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F638ABE5-0E50-4625-925B-23F7604057E6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0475" y="765175"/>
            <a:ext cx="5037138" cy="3779838"/>
          </a:xfrm>
          <a:prstGeom prst="rect">
            <a:avLst/>
          </a:prstGeom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756000" y="4787640"/>
            <a:ext cx="6047640" cy="4535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2650" b="0" strike="noStrike" spc="-1">
                <a:latin typeface="Arial"/>
              </a:rPr>
              <a:t> </a:t>
            </a:r>
          </a:p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2650" b="0" strike="noStrike" spc="-1">
                <a:latin typeface="Arial"/>
              </a:rPr>
              <a:t>AV - 206974</a:t>
            </a:r>
          </a:p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2650" b="0" strike="noStrike" spc="-1">
                <a:latin typeface="Arial"/>
              </a:rPr>
              <a:t>A - 206975</a:t>
            </a:r>
          </a:p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2650" b="0" strike="noStrike" spc="-1">
                <a:latin typeface="Arial"/>
              </a:rPr>
              <a:t>V - 206976</a:t>
            </a:r>
          </a:p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2650" b="0" strike="noStrike" spc="-1">
                <a:latin typeface="Arial"/>
              </a:rPr>
              <a:t>None - 206977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1064412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4440" y="5600160"/>
            <a:ext cx="1064412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4440" y="560016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58440" y="560016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203360" y="285192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802280" y="285192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4440" y="560016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203360" y="560016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802280" y="560016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4440" y="2851920"/>
            <a:ext cx="10644120" cy="5261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1064412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4440" y="361080"/>
            <a:ext cx="10886040" cy="10532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04440" y="560016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4440" y="2851920"/>
            <a:ext cx="10644120" cy="5261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58440" y="560016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4440" y="5600160"/>
            <a:ext cx="1064412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1064412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4440" y="5600160"/>
            <a:ext cx="1064412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4440" y="560016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58440" y="560016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203360" y="285192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7802280" y="285192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4440" y="560016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4203360" y="560016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7802280" y="5600160"/>
            <a:ext cx="342720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1064412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4440" y="361080"/>
            <a:ext cx="10886040" cy="10532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4440" y="560016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058440" y="560016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6600" b="1" strike="noStrike" spc="-1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058440" y="2851920"/>
            <a:ext cx="519408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4440" y="5600160"/>
            <a:ext cx="10644120" cy="2509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5280" b="0" strike="noStrike" spc="-1">
              <a:latin typeface="Cambri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4440" y="361080"/>
            <a:ext cx="10886040" cy="2271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4440" y="2851920"/>
            <a:ext cx="10644120" cy="526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5280" b="0" strike="noStrike" spc="-1">
                <a:latin typeface="Cambria"/>
              </a:rPr>
              <a:t>Click to edit the outline text format</a:t>
            </a:r>
          </a:p>
          <a:p>
            <a:pPr marL="864000" lvl="1" indent="-324000">
              <a:spcAft>
                <a:spcPts val="1352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4320" b="0" strike="noStrike" spc="-1">
                <a:latin typeface="Cambria"/>
              </a:rPr>
              <a:t>Second Outline Level</a:t>
            </a:r>
          </a:p>
          <a:p>
            <a:pPr marL="1296000" lvl="2" indent="-288000">
              <a:spcAft>
                <a:spcPts val="101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3359" b="0" strike="noStrike" spc="-1">
                <a:latin typeface="Cambria"/>
              </a:rPr>
              <a:t>Third Outline Level</a:t>
            </a:r>
          </a:p>
          <a:p>
            <a:pPr marL="1728000" lvl="3" indent="-216000">
              <a:spcAft>
                <a:spcPts val="672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2400" b="0" strike="noStrike" spc="-1">
                <a:latin typeface="Cambria"/>
              </a:rPr>
              <a:t>Fourth Outline Level</a:t>
            </a:r>
          </a:p>
          <a:p>
            <a:pPr marL="2160000" lvl="4" indent="-216000">
              <a:spcAft>
                <a:spcPts val="334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2400" b="0" strike="noStrike" spc="-1">
                <a:latin typeface="Cambria"/>
              </a:rPr>
              <a:t>Fifth Outline Level</a:t>
            </a:r>
          </a:p>
          <a:p>
            <a:pPr marL="2592000" lvl="5" indent="-216000">
              <a:spcAft>
                <a:spcPts val="334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2400" b="0" strike="noStrike" spc="-1">
                <a:latin typeface="Cambria"/>
              </a:rPr>
              <a:t>Sixth Outline Level</a:t>
            </a:r>
          </a:p>
          <a:p>
            <a:pPr marL="3024000" lvl="6" indent="-216000">
              <a:spcAft>
                <a:spcPts val="334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2400" b="0" strike="noStrike" spc="-1">
                <a:latin typeface="Cambria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604440" y="8264520"/>
            <a:ext cx="2817720" cy="62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136040" y="8264520"/>
            <a:ext cx="3834360" cy="62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72040" y="8264520"/>
            <a:ext cx="2817720" cy="6256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fld id="{56601EFB-9E97-4312-B856-D98BF34E7F11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Num"/>
          </p:nvPr>
        </p:nvSpPr>
        <p:spPr>
          <a:xfrm>
            <a:off x="11207520" y="8224560"/>
            <a:ext cx="725400" cy="69372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fld id="{AC62F9D3-F366-4AF9-A745-500AA5A8F932}" type="slidenum">
              <a:rPr lang="en-US" sz="1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604800" y="361800"/>
            <a:ext cx="10886040" cy="15145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204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04800" y="2122200"/>
            <a:ext cx="10886040" cy="526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87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5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49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5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112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5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748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5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37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5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37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5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37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5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gi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7.png"/><Relationship Id="rId4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7.png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7.png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 dirty="0">
                <a:solidFill>
                  <a:srgbClr val="004586"/>
                </a:solidFill>
                <a:latin typeface="Cambria"/>
              </a:rPr>
              <a:t>Learning </a:t>
            </a:r>
            <a:r>
              <a:rPr lang="en-US" sz="6600" b="1" spc="-1" dirty="0">
                <a:solidFill>
                  <a:srgbClr val="004586"/>
                </a:solidFill>
                <a:latin typeface="Cambria"/>
              </a:rPr>
              <a:t>English</a:t>
            </a:r>
            <a:br>
              <a:rPr dirty="0"/>
            </a:br>
            <a:r>
              <a:rPr lang="en-US" sz="6600" b="1" spc="-1" dirty="0">
                <a:solidFill>
                  <a:srgbClr val="004586"/>
                </a:solidFill>
                <a:latin typeface="Cambria"/>
              </a:rPr>
              <a:t>with</a:t>
            </a:r>
            <a:endParaRPr lang="en-US" sz="6600" b="1" strike="noStrike" spc="-1" dirty="0">
              <a:solidFill>
                <a:srgbClr val="004586"/>
              </a:solidFill>
              <a:latin typeface="Cambria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844811" y="7677288"/>
            <a:ext cx="10644120" cy="10805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fontScale="98500"/>
          </a:bodyPr>
          <a:lstStyle/>
          <a:p>
            <a:pPr algn="ctr">
              <a:spcAft>
                <a:spcPts val="1695"/>
              </a:spcAft>
            </a:pPr>
            <a:r>
              <a:rPr lang="en-US" sz="4000" spc="-1" dirty="0">
                <a:latin typeface="Cambria"/>
              </a:rPr>
              <a:t>Mitja Nikolaus     Afra </a:t>
            </a:r>
            <a:r>
              <a:rPr lang="en-US" sz="4000" spc="-1" dirty="0" err="1">
                <a:latin typeface="Cambria"/>
              </a:rPr>
              <a:t>Alishahi</a:t>
            </a:r>
            <a:r>
              <a:rPr lang="en-US" sz="4000" spc="-1" dirty="0">
                <a:latin typeface="Cambria"/>
              </a:rPr>
              <a:t>   Grzegorz </a:t>
            </a:r>
            <a:r>
              <a:rPr lang="en-US" sz="4000" spc="-1" dirty="0" err="1">
                <a:latin typeface="Cambria"/>
              </a:rPr>
              <a:t>Chrupała</a:t>
            </a:r>
            <a:endParaRPr lang="en-US" sz="4000" b="0" strike="noStrike" spc="-1" dirty="0">
              <a:latin typeface="Cambria"/>
            </a:endParaRPr>
          </a:p>
        </p:txBody>
      </p:sp>
      <p:pic>
        <p:nvPicPr>
          <p:cNvPr id="88" name="Picture 87"/>
          <p:cNvPicPr/>
          <p:nvPr/>
        </p:nvPicPr>
        <p:blipFill>
          <a:blip r:embed="rId2"/>
          <a:stretch/>
        </p:blipFill>
        <p:spPr>
          <a:xfrm>
            <a:off x="4100400" y="2755080"/>
            <a:ext cx="4009680" cy="2247480"/>
          </a:xfrm>
          <a:prstGeom prst="rect">
            <a:avLst/>
          </a:prstGeom>
          <a:ln w="72000">
            <a:noFill/>
          </a:ln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8FB13BD1-E805-294A-6AFE-3B03B4280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703" y="5369466"/>
            <a:ext cx="2145010" cy="2145010"/>
          </a:xfrm>
          <a:prstGeom prst="rect">
            <a:avLst/>
          </a:prstGeom>
        </p:spPr>
      </p:pic>
      <p:pic>
        <p:nvPicPr>
          <p:cNvPr id="3" name="Picture 3" descr="A picture containing person, person, posing, male&#10;&#10;Description automatically generated">
            <a:extLst>
              <a:ext uri="{FF2B5EF4-FFF2-40B4-BE49-F238E27FC236}">
                <a16:creationId xmlns:a16="http://schemas.microsoft.com/office/drawing/2014/main" id="{F983C1A4-307E-CC60-6016-2FEF3F9BF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027" y="5365844"/>
            <a:ext cx="2154246" cy="2154246"/>
          </a:xfrm>
          <a:prstGeom prst="rect">
            <a:avLst/>
          </a:prstGeom>
        </p:spPr>
      </p:pic>
      <p:pic>
        <p:nvPicPr>
          <p:cNvPr id="5" name="Picture 5" descr="A picture containing person, person, outdoor, shirt&#10;&#10;Description automatically generated">
            <a:extLst>
              <a:ext uri="{FF2B5EF4-FFF2-40B4-BE49-F238E27FC236}">
                <a16:creationId xmlns:a16="http://schemas.microsoft.com/office/drawing/2014/main" id="{4BB991F5-C8C0-B23F-3960-E2B467F904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6406" y="5369466"/>
            <a:ext cx="2145010" cy="214501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Narrations for evaluation</a:t>
            </a:r>
          </a:p>
        </p:txBody>
      </p:sp>
      <p:sp>
        <p:nvSpPr>
          <p:cNvPr id="112" name="TextShape 2"/>
          <p:cNvSpPr txBox="1"/>
          <p:nvPr/>
        </p:nvSpPr>
        <p:spPr>
          <a:xfrm>
            <a:off x="604440" y="2851920"/>
            <a:ext cx="1064412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Autofit/>
          </a:bodyPr>
          <a:lstStyle/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 charset="2"/>
              <a:buChar char="•"/>
            </a:pPr>
            <a:r>
              <a:rPr lang="en-US" sz="3200" b="0" strike="noStrike" spc="-1" dirty="0">
                <a:latin typeface="Cambria"/>
              </a:rPr>
              <a:t>Train on dialogs</a:t>
            </a:r>
            <a:endParaRPr lang="en-US" sz="3200"/>
          </a:p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 charset="2"/>
              <a:buChar char="•"/>
            </a:pPr>
            <a:r>
              <a:rPr lang="en-US" sz="3200" b="0" strike="noStrike" spc="-1" dirty="0">
                <a:latin typeface="Cambria"/>
              </a:rPr>
              <a:t>Evaluate on narrations</a:t>
            </a: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 charset="2"/>
              <a:buChar char="•"/>
            </a:pPr>
            <a:r>
              <a:rPr lang="en-US" sz="3200" b="0" strike="noStrike" spc="-1" dirty="0">
                <a:latin typeface="Cambria"/>
              </a:rPr>
              <a:t>Descriptive </a:t>
            </a:r>
            <a:endParaRPr lang="en-US" sz="3200" spc="-1" dirty="0">
              <a:latin typeface="Cambria"/>
            </a:endParaRP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 charset="2"/>
              <a:buChar char="•"/>
            </a:pPr>
            <a:r>
              <a:rPr lang="en-US" sz="3200" b="0" strike="noStrike" spc="-1" dirty="0">
                <a:latin typeface="Cambria"/>
              </a:rPr>
              <a:t>Voice held constant</a:t>
            </a:r>
            <a:r>
              <a:rPr lang="en-US" sz="3200" spc="-1" dirty="0">
                <a:latin typeface="Cambria"/>
              </a:rPr>
              <a:t> </a:t>
            </a:r>
            <a:endParaRPr lang="en-US" dirty="0"/>
          </a:p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 charset="2"/>
              <a:buChar char="•"/>
            </a:pPr>
            <a:r>
              <a:rPr lang="en-US" sz="3200" b="0" strike="noStrike" spc="-1" dirty="0">
                <a:latin typeface="Cambria"/>
              </a:rPr>
              <a:t>If model trained on dialogs generalizes to narrations</a:t>
            </a: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 charset="2"/>
              <a:buChar char="•"/>
            </a:pPr>
            <a:r>
              <a:rPr lang="en-US" sz="3200" b="0" strike="noStrike" spc="-1" dirty="0">
                <a:latin typeface="Cambria"/>
              </a:rPr>
              <a:t>Evidence that it’s using semantic features of speech</a:t>
            </a:r>
            <a:endParaRPr lang="en-US" sz="3200" spc="-1" dirty="0">
              <a:latin typeface="Cambria"/>
            </a:endParaRP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 charset="2"/>
              <a:buChar char="•"/>
            </a:pPr>
            <a:r>
              <a:rPr lang="en-US" sz="3200" spc="-1" dirty="0">
                <a:latin typeface="Cambria"/>
              </a:rPr>
              <a:t>Does not</a:t>
            </a:r>
            <a:r>
              <a:rPr lang="en-US" sz="3200" b="0" strike="noStrike" spc="-1" dirty="0">
                <a:latin typeface="Cambria"/>
              </a:rPr>
              <a:t> rely </a:t>
            </a:r>
            <a:r>
              <a:rPr lang="en-US" sz="3200" spc="-1" dirty="0">
                <a:latin typeface="Cambria"/>
              </a:rPr>
              <a:t>only on confounds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Data</a:t>
            </a:r>
          </a:p>
        </p:txBody>
      </p:sp>
      <p:sp>
        <p:nvSpPr>
          <p:cNvPr id="114" name="TextShape 2"/>
          <p:cNvSpPr txBox="1"/>
          <p:nvPr/>
        </p:nvSpPr>
        <p:spPr>
          <a:xfrm>
            <a:off x="182880" y="8298720"/>
            <a:ext cx="10972800" cy="626760"/>
          </a:xfrm>
          <a:prstGeom prst="rect">
            <a:avLst/>
          </a:prstGeom>
          <a:noFill/>
          <a:ln w="72000"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800" b="0" strike="noStrike" spc="-1">
                <a:latin typeface="Cambria"/>
              </a:rPr>
              <a:t>Split into dialog and narration carried out by: Papasarantopoulos, N., &amp; Cohen, S. B. (2021). Narration Generation for Cartoon Videos. arXiv preprint arXiv:2101.06803.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15" name="Picture 114"/>
          <p:cNvPicPr/>
          <p:nvPr/>
        </p:nvPicPr>
        <p:blipFill>
          <a:blip r:embed="rId2"/>
          <a:stretch/>
        </p:blipFill>
        <p:spPr>
          <a:xfrm>
            <a:off x="1635480" y="2811240"/>
            <a:ext cx="8800920" cy="4228920"/>
          </a:xfrm>
          <a:prstGeom prst="rect">
            <a:avLst/>
          </a:prstGeom>
          <a:ln w="7200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Segmentation</a:t>
            </a:r>
          </a:p>
        </p:txBody>
      </p:sp>
      <p:sp>
        <p:nvSpPr>
          <p:cNvPr id="117" name="TextShape 2"/>
          <p:cNvSpPr txBox="1"/>
          <p:nvPr/>
        </p:nvSpPr>
        <p:spPr>
          <a:xfrm>
            <a:off x="604440" y="2851920"/>
            <a:ext cx="1064412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86000"/>
          </a:bodyPr>
          <a:lstStyle/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5280" b="0" strike="noStrike" spc="-1">
                <a:latin typeface="Cambria"/>
              </a:rPr>
              <a:t>Fixed</a:t>
            </a:r>
          </a:p>
          <a:p>
            <a:pPr marL="864000" lvl="1" indent="-324000">
              <a:spcAft>
                <a:spcPts val="1352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4320" b="0" strike="noStrike" spc="-1">
                <a:latin typeface="Cambria"/>
              </a:rPr>
              <a:t>Video/Audio clips of 2.3 seconds</a:t>
            </a:r>
          </a:p>
          <a:p>
            <a:pPr marL="864000" lvl="1" indent="-324000">
              <a:spcAft>
                <a:spcPts val="1352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4320" b="0" strike="noStrike" spc="-1">
                <a:latin typeface="Cambria"/>
              </a:rPr>
              <a:t>Generalization to other sizes?</a:t>
            </a:r>
          </a:p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5280" b="0" strike="noStrike" spc="-1">
                <a:latin typeface="Cambria"/>
              </a:rPr>
              <a:t>Jitter</a:t>
            </a:r>
          </a:p>
          <a:p>
            <a:pPr marL="864000" lvl="1" indent="-324000">
              <a:spcAft>
                <a:spcPts val="1352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4320" b="0" strike="noStrike" spc="-1">
                <a:latin typeface="Cambria"/>
              </a:rPr>
              <a:t>Video/Audio clips independently randomly resized around mean=2.3 seconds</a:t>
            </a:r>
          </a:p>
          <a:p>
            <a:pPr marL="864000" lvl="1" indent="-324000">
              <a:spcAft>
                <a:spcPts val="1352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endParaRPr lang="en-US" sz="4320" b="0" strike="noStrike" spc="-1">
              <a:latin typeface="Cambria"/>
            </a:endParaRPr>
          </a:p>
          <a:p>
            <a:pPr marL="864000" lvl="1" indent="-324000">
              <a:spcAft>
                <a:spcPts val="1352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endParaRPr lang="en-US" sz="4320" b="0" strike="noStrike" spc="-1">
              <a:latin typeface="Cambr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Pretraining</a:t>
            </a:r>
          </a:p>
        </p:txBody>
      </p:sp>
      <p:sp>
        <p:nvSpPr>
          <p:cNvPr id="119" name="TextShape 2"/>
          <p:cNvSpPr txBox="1"/>
          <p:nvPr/>
        </p:nvSpPr>
        <p:spPr>
          <a:xfrm>
            <a:off x="604440" y="2851920"/>
            <a:ext cx="519408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5250" b="0" strike="noStrike" spc="-1" dirty="0">
                <a:latin typeface="Cambria"/>
              </a:rPr>
              <a:t>Audio</a:t>
            </a:r>
            <a:br>
              <a:rPr dirty="0"/>
            </a:br>
            <a:endParaRPr lang="en-US" sz="5280" b="0" strike="noStrike" spc="-1">
              <a:latin typeface="Cambria"/>
            </a:endParaRP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strike="noStrike" spc="-1" dirty="0">
                <a:latin typeface="Cambria"/>
              </a:rPr>
              <a:t>Self-supervised</a:t>
            </a: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spc="-1" dirty="0">
                <a:latin typeface="Cambria"/>
              </a:rPr>
              <a:t>Wav2Vec 2.0</a:t>
            </a: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strike="noStrike" spc="-1" dirty="0">
                <a:latin typeface="Cambria"/>
              </a:rPr>
              <a:t>960 hours of read English speech</a:t>
            </a:r>
            <a:br>
              <a:rPr dirty="0"/>
            </a:br>
            <a:r>
              <a:rPr lang="en-US" sz="3600" spc="-1" dirty="0">
                <a:latin typeface="Cambria"/>
              </a:rPr>
              <a:t> </a:t>
            </a:r>
            <a:endParaRPr lang="en-US" sz="3600" b="0" strike="noStrike" spc="-1" dirty="0">
              <a:latin typeface="Cambria"/>
            </a:endParaRPr>
          </a:p>
        </p:txBody>
      </p:sp>
      <p:sp>
        <p:nvSpPr>
          <p:cNvPr id="120" name="TextShape 3"/>
          <p:cNvSpPr txBox="1"/>
          <p:nvPr/>
        </p:nvSpPr>
        <p:spPr>
          <a:xfrm>
            <a:off x="6058440" y="2851920"/>
            <a:ext cx="519408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5250" b="0" strike="noStrike" spc="-1" dirty="0">
                <a:latin typeface="Cambria"/>
              </a:rPr>
              <a:t>Video</a:t>
            </a:r>
            <a:br>
              <a:rPr dirty="0"/>
            </a:br>
            <a:endParaRPr lang="en-US" sz="5280" b="0" strike="noStrike" spc="-1">
              <a:latin typeface="Cambria"/>
            </a:endParaRP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strike="noStrike" spc="-1" dirty="0">
                <a:latin typeface="Cambria"/>
              </a:rPr>
              <a:t>Supervised</a:t>
            </a: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spc="-1" dirty="0">
                <a:latin typeface="Cambria"/>
              </a:rPr>
              <a:t>ResNet (2+1)D</a:t>
            </a: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strike="noStrike" spc="-1" dirty="0">
                <a:latin typeface="Cambria"/>
              </a:rPr>
              <a:t>600K 10s clips</a:t>
            </a:r>
            <a:r>
              <a:rPr lang="en-US" sz="3600" spc="-1" dirty="0">
                <a:latin typeface="Cambria"/>
              </a:rPr>
              <a:t> (Kinetics)</a:t>
            </a:r>
            <a:endParaRPr lang="en-US" sz="3600" b="0" strike="noStrike" spc="-1" dirty="0">
              <a:latin typeface="Cambria"/>
            </a:endParaRP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endParaRPr lang="en-US" sz="3600" b="0" strike="noStrike" spc="-1">
              <a:latin typeface="Cambr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Architecture</a:t>
            </a:r>
          </a:p>
        </p:txBody>
      </p:sp>
      <p:pic>
        <p:nvPicPr>
          <p:cNvPr id="122" name="Picture 121"/>
          <p:cNvPicPr/>
          <p:nvPr/>
        </p:nvPicPr>
        <p:blipFill>
          <a:blip r:embed="rId2"/>
          <a:stretch/>
        </p:blipFill>
        <p:spPr>
          <a:xfrm>
            <a:off x="731520" y="6517440"/>
            <a:ext cx="3990600" cy="523440"/>
          </a:xfrm>
          <a:prstGeom prst="rect">
            <a:avLst/>
          </a:prstGeom>
          <a:ln w="72000">
            <a:noFill/>
          </a:ln>
        </p:spPr>
      </p:pic>
      <p:pic>
        <p:nvPicPr>
          <p:cNvPr id="123" name="Picture 122"/>
          <p:cNvPicPr/>
          <p:nvPr/>
        </p:nvPicPr>
        <p:blipFill>
          <a:blip r:embed="rId3"/>
          <a:stretch/>
        </p:blipFill>
        <p:spPr>
          <a:xfrm>
            <a:off x="7470720" y="5855040"/>
            <a:ext cx="3108960" cy="1728360"/>
          </a:xfrm>
          <a:prstGeom prst="rect">
            <a:avLst/>
          </a:prstGeom>
          <a:ln w="72000">
            <a:noFill/>
          </a:ln>
        </p:spPr>
      </p:pic>
      <p:sp>
        <p:nvSpPr>
          <p:cNvPr id="124" name="CustomShape 2"/>
          <p:cNvSpPr/>
          <p:nvPr/>
        </p:nvSpPr>
        <p:spPr>
          <a:xfrm rot="10800000">
            <a:off x="7295512" y="2946960"/>
            <a:ext cx="2560320" cy="2651760"/>
          </a:xfrm>
          <a:custGeom>
            <a:avLst/>
            <a:gdLst/>
            <a:ahLst/>
            <a:cxnLst/>
            <a:rect l="l" t="t" r="r" b="b"/>
            <a:pathLst>
              <a:path w="841" h="854">
                <a:moveTo>
                  <a:pt x="517" y="247"/>
                </a:moveTo>
                <a:lnTo>
                  <a:pt x="517" y="415"/>
                </a:lnTo>
                <a:lnTo>
                  <a:pt x="264" y="415"/>
                </a:lnTo>
                <a:lnTo>
                  <a:pt x="264" y="0"/>
                </a:lnTo>
                <a:lnTo>
                  <a:pt x="0" y="0"/>
                </a:lnTo>
                <a:lnTo>
                  <a:pt x="0" y="680"/>
                </a:lnTo>
                <a:lnTo>
                  <a:pt x="517" y="680"/>
                </a:lnTo>
                <a:lnTo>
                  <a:pt x="517" y="854"/>
                </a:lnTo>
                <a:lnTo>
                  <a:pt x="841" y="547"/>
                </a:lnTo>
                <a:lnTo>
                  <a:pt x="517" y="247"/>
                </a:lnTo>
                <a:close/>
              </a:path>
            </a:pathLst>
          </a:custGeom>
          <a:solidFill>
            <a:srgbClr val="FFFFFF"/>
          </a:solidFill>
          <a:ln w="72000">
            <a:solidFill>
              <a:srgbClr val="33333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3"/>
          <p:cNvSpPr/>
          <p:nvPr/>
        </p:nvSpPr>
        <p:spPr>
          <a:xfrm rot="10800000" flipH="1">
            <a:off x="1978656" y="2983320"/>
            <a:ext cx="2560320" cy="2651760"/>
          </a:xfrm>
          <a:custGeom>
            <a:avLst/>
            <a:gdLst/>
            <a:ahLst/>
            <a:cxnLst/>
            <a:rect l="l" t="t" r="r" b="b"/>
            <a:pathLst>
              <a:path w="841" h="854">
                <a:moveTo>
                  <a:pt x="517" y="247"/>
                </a:moveTo>
                <a:lnTo>
                  <a:pt x="517" y="415"/>
                </a:lnTo>
                <a:lnTo>
                  <a:pt x="264" y="415"/>
                </a:lnTo>
                <a:lnTo>
                  <a:pt x="264" y="0"/>
                </a:lnTo>
                <a:lnTo>
                  <a:pt x="0" y="0"/>
                </a:lnTo>
                <a:lnTo>
                  <a:pt x="0" y="680"/>
                </a:lnTo>
                <a:lnTo>
                  <a:pt x="517" y="680"/>
                </a:lnTo>
                <a:lnTo>
                  <a:pt x="517" y="854"/>
                </a:lnTo>
                <a:lnTo>
                  <a:pt x="841" y="547"/>
                </a:lnTo>
                <a:lnTo>
                  <a:pt x="517" y="247"/>
                </a:lnTo>
                <a:close/>
              </a:path>
            </a:pathLst>
          </a:custGeom>
          <a:solidFill>
            <a:srgbClr val="FFFFFF"/>
          </a:solidFill>
          <a:ln w="72000">
            <a:solidFill>
              <a:srgbClr val="33333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4"/>
          <p:cNvSpPr/>
          <p:nvPr/>
        </p:nvSpPr>
        <p:spPr>
          <a:xfrm>
            <a:off x="4991868" y="2858870"/>
            <a:ext cx="1952874" cy="1994415"/>
          </a:xfrm>
          <a:prstGeom prst="ellipse">
            <a:avLst/>
          </a:prstGeom>
          <a:solidFill>
            <a:srgbClr val="FFFFFF"/>
          </a:solidFill>
          <a:ln w="72000">
            <a:solidFill>
              <a:srgbClr val="33333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US" sz="2800" spc="-1" dirty="0">
                <a:latin typeface="Cambria"/>
              </a:rPr>
              <a:t>Contrastive</a:t>
            </a:r>
            <a:br>
              <a:rPr lang="en-US" sz="2800" spc="-1" dirty="0">
                <a:latin typeface="Cambria"/>
              </a:rPr>
            </a:br>
            <a:r>
              <a:rPr lang="en-US" sz="2800" spc="-1" dirty="0">
                <a:latin typeface="Cambria"/>
              </a:rPr>
              <a:t> loss</a:t>
            </a:r>
            <a:endParaRPr lang="en-US" sz="2800" b="0" strike="noStrike" spc="-1" dirty="0">
              <a:latin typeface="Cambr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Evaluation: clip retrieval </a:t>
            </a:r>
          </a:p>
        </p:txBody>
      </p:sp>
      <p:sp>
        <p:nvSpPr>
          <p:cNvPr id="128" name="TextShape 2"/>
          <p:cNvSpPr txBox="1"/>
          <p:nvPr/>
        </p:nvSpPr>
        <p:spPr>
          <a:xfrm>
            <a:off x="604440" y="2851920"/>
            <a:ext cx="1064412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5250" b="0" strike="noStrike" spc="-1" dirty="0">
                <a:latin typeface="Cambria"/>
              </a:rPr>
              <a:t>Embed audio and video clips</a:t>
            </a:r>
            <a:endParaRPr lang="en-US" sz="5250" dirty="0"/>
          </a:p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5280" b="0" strike="noStrike" spc="-1" dirty="0">
                <a:latin typeface="Cambria"/>
              </a:rPr>
              <a:t>Rank candidate video clips </a:t>
            </a:r>
          </a:p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5280" b="0" strike="noStrike" spc="-1" dirty="0">
                <a:latin typeface="Cambria"/>
              </a:rPr>
              <a:t>Recall @ 10</a:t>
            </a: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4320" b="0" strike="noStrike" spc="-1" dirty="0">
                <a:latin typeface="Cambria"/>
              </a:rPr>
              <a:t># times correct clip among top 10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Evaluation: </a:t>
            </a:r>
            <a:br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binary choice with triplets</a:t>
            </a:r>
          </a:p>
        </p:txBody>
      </p:sp>
      <p:sp>
        <p:nvSpPr>
          <p:cNvPr id="130" name="TextShape 2"/>
          <p:cNvSpPr txBox="1"/>
          <p:nvPr/>
        </p:nvSpPr>
        <p:spPr>
          <a:xfrm>
            <a:off x="604440" y="3458419"/>
            <a:ext cx="3967560" cy="465526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marL="565150" indent="-4572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2800" b="0" strike="noStrike" spc="-1" dirty="0">
                <a:latin typeface="Cambria"/>
              </a:rPr>
              <a:t>Extract video/audio clips aligned with subtitle lines</a:t>
            </a:r>
            <a:endParaRPr lang="en-US" dirty="0"/>
          </a:p>
          <a:p>
            <a:pPr marL="565150" indent="-4572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2800" b="0" strike="noStrike" spc="-1" dirty="0">
                <a:latin typeface="Cambria"/>
              </a:rPr>
              <a:t>Sample triplets of same length</a:t>
            </a:r>
          </a:p>
          <a:p>
            <a:pPr marL="539750" indent="-4572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2800" b="0" strike="noStrike" spc="-1" dirty="0">
                <a:latin typeface="Cambria"/>
              </a:rPr>
              <a:t>Compute success rate: anchor </a:t>
            </a:r>
            <a:r>
              <a:rPr lang="en-US" sz="2800" spc="-1" dirty="0">
                <a:latin typeface="Cambria"/>
              </a:rPr>
              <a:t>closer</a:t>
            </a:r>
            <a:r>
              <a:rPr lang="en-US" sz="2800" b="0" strike="noStrike" spc="-1" dirty="0">
                <a:latin typeface="Cambria"/>
              </a:rPr>
              <a:t> to </a:t>
            </a:r>
            <a:r>
              <a:rPr lang="en-US" sz="2800" b="0" strike="noStrike" spc="-1" dirty="0">
                <a:solidFill>
                  <a:srgbClr val="00A933"/>
                </a:solidFill>
                <a:latin typeface="Cambria"/>
              </a:rPr>
              <a:t>positive</a:t>
            </a:r>
            <a:r>
              <a:rPr lang="en-US" sz="2800" b="0" strike="noStrike" spc="-1" dirty="0">
                <a:latin typeface="Cambria"/>
              </a:rPr>
              <a:t> than </a:t>
            </a:r>
            <a:r>
              <a:rPr lang="en-US" sz="2800" b="0" strike="noStrike" spc="-1" dirty="0">
                <a:solidFill>
                  <a:srgbClr val="FF0000"/>
                </a:solidFill>
                <a:latin typeface="Cambria"/>
              </a:rPr>
              <a:t>negative</a:t>
            </a:r>
            <a:endParaRPr lang="en-US" sz="2800" b="0" strike="noStrike" spc="-1" dirty="0">
              <a:latin typeface="Cambria"/>
            </a:endParaRPr>
          </a:p>
        </p:txBody>
      </p:sp>
      <p:pic>
        <p:nvPicPr>
          <p:cNvPr id="131" name="Picture 130"/>
          <p:cNvPicPr/>
          <p:nvPr/>
        </p:nvPicPr>
        <p:blipFill>
          <a:blip r:embed="rId2"/>
          <a:stretch/>
        </p:blipFill>
        <p:spPr>
          <a:xfrm>
            <a:off x="6492240" y="3462384"/>
            <a:ext cx="3990600" cy="523440"/>
          </a:xfrm>
          <a:prstGeom prst="rect">
            <a:avLst/>
          </a:prstGeom>
          <a:ln w="72000">
            <a:noFill/>
          </a:ln>
        </p:spPr>
      </p:pic>
      <p:pic>
        <p:nvPicPr>
          <p:cNvPr id="132" name="Picture 131"/>
          <p:cNvPicPr/>
          <p:nvPr/>
        </p:nvPicPr>
        <p:blipFill>
          <a:blip r:embed="rId3"/>
          <a:stretch/>
        </p:blipFill>
        <p:spPr>
          <a:xfrm>
            <a:off x="5422320" y="5762373"/>
            <a:ext cx="2556000" cy="1417781"/>
          </a:xfrm>
          <a:prstGeom prst="rect">
            <a:avLst/>
          </a:prstGeom>
          <a:ln w="72000">
            <a:noFill/>
          </a:ln>
        </p:spPr>
      </p:pic>
      <p:pic>
        <p:nvPicPr>
          <p:cNvPr id="133" name="Picture 132"/>
          <p:cNvPicPr/>
          <p:nvPr/>
        </p:nvPicPr>
        <p:blipFill>
          <a:blip r:embed="rId4"/>
          <a:stretch/>
        </p:blipFill>
        <p:spPr>
          <a:xfrm>
            <a:off x="8965440" y="5772864"/>
            <a:ext cx="2556000" cy="1407600"/>
          </a:xfrm>
          <a:prstGeom prst="rect">
            <a:avLst/>
          </a:prstGeom>
          <a:ln w="72000">
            <a:noFill/>
          </a:ln>
        </p:spPr>
      </p:pic>
      <p:sp>
        <p:nvSpPr>
          <p:cNvPr id="134" name="CustomShape 3"/>
          <p:cNvSpPr/>
          <p:nvPr/>
        </p:nvSpPr>
        <p:spPr>
          <a:xfrm rot="2352000">
            <a:off x="6959520" y="4052064"/>
            <a:ext cx="532080" cy="1554480"/>
          </a:xfrm>
          <a:custGeom>
            <a:avLst/>
            <a:gdLst/>
            <a:ahLst/>
            <a:cxnLst/>
            <a:rect l="0" t="0" r="r" b="b"/>
            <a:pathLst>
              <a:path w="1480" h="4321">
                <a:moveTo>
                  <a:pt x="0" y="860"/>
                </a:moveTo>
                <a:lnTo>
                  <a:pt x="739" y="0"/>
                </a:lnTo>
                <a:lnTo>
                  <a:pt x="1478" y="859"/>
                </a:lnTo>
                <a:lnTo>
                  <a:pt x="1108" y="859"/>
                </a:lnTo>
                <a:lnTo>
                  <a:pt x="1108" y="3459"/>
                </a:lnTo>
                <a:lnTo>
                  <a:pt x="1479" y="3459"/>
                </a:lnTo>
                <a:lnTo>
                  <a:pt x="739" y="4320"/>
                </a:lnTo>
                <a:lnTo>
                  <a:pt x="0" y="3459"/>
                </a:lnTo>
                <a:lnTo>
                  <a:pt x="369" y="3460"/>
                </a:lnTo>
                <a:lnTo>
                  <a:pt x="369" y="860"/>
                </a:lnTo>
                <a:lnTo>
                  <a:pt x="0" y="860"/>
                </a:lnTo>
              </a:path>
            </a:pathLst>
          </a:custGeom>
          <a:solidFill>
            <a:srgbClr val="00A933"/>
          </a:solidFill>
          <a:ln w="29160">
            <a:solidFill>
              <a:srgbClr val="33333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CustomShape 4"/>
          <p:cNvSpPr/>
          <p:nvPr/>
        </p:nvSpPr>
        <p:spPr>
          <a:xfrm rot="8649600">
            <a:off x="9406800" y="4051344"/>
            <a:ext cx="532080" cy="1554480"/>
          </a:xfrm>
          <a:custGeom>
            <a:avLst/>
            <a:gdLst/>
            <a:ahLst/>
            <a:cxnLst/>
            <a:rect l="0" t="0" r="r" b="b"/>
            <a:pathLst>
              <a:path w="1481" h="4320">
                <a:moveTo>
                  <a:pt x="0" y="860"/>
                </a:moveTo>
                <a:lnTo>
                  <a:pt x="738" y="0"/>
                </a:lnTo>
                <a:lnTo>
                  <a:pt x="1479" y="859"/>
                </a:lnTo>
                <a:lnTo>
                  <a:pt x="1109" y="859"/>
                </a:lnTo>
                <a:lnTo>
                  <a:pt x="1111" y="3459"/>
                </a:lnTo>
                <a:lnTo>
                  <a:pt x="1480" y="3459"/>
                </a:lnTo>
                <a:lnTo>
                  <a:pt x="742" y="4319"/>
                </a:lnTo>
                <a:lnTo>
                  <a:pt x="1" y="3460"/>
                </a:lnTo>
                <a:lnTo>
                  <a:pt x="371" y="3459"/>
                </a:lnTo>
                <a:lnTo>
                  <a:pt x="369" y="860"/>
                </a:lnTo>
                <a:lnTo>
                  <a:pt x="0" y="860"/>
                </a:lnTo>
              </a:path>
            </a:pathLst>
          </a:custGeom>
          <a:solidFill>
            <a:srgbClr val="FF0000"/>
          </a:solidFill>
          <a:ln w="29160">
            <a:solidFill>
              <a:srgbClr val="33333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6" name="TextShape 5"/>
          <p:cNvSpPr txBox="1"/>
          <p:nvPr/>
        </p:nvSpPr>
        <p:spPr>
          <a:xfrm>
            <a:off x="7589520" y="3816624"/>
            <a:ext cx="1645920" cy="358560"/>
          </a:xfrm>
          <a:prstGeom prst="rect">
            <a:avLst/>
          </a:prstGeom>
          <a:noFill/>
          <a:ln w="72000">
            <a:noFill/>
          </a:ln>
        </p:spPr>
        <p:txBody>
          <a:bodyPr lIns="90000" tIns="45000" rIns="90000" bIns="45000">
            <a:noAutofit/>
          </a:bodyPr>
          <a:lstStyle/>
          <a:p>
            <a:pPr algn="ctr"/>
            <a:r>
              <a:rPr lang="en-US" sz="1800" b="0" strike="noStrike" spc="-1">
                <a:latin typeface="Cambria"/>
              </a:rPr>
              <a:t>Strawberry!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Fixed vs variable size segments</a:t>
            </a:r>
          </a:p>
        </p:txBody>
      </p:sp>
      <p:pic>
        <p:nvPicPr>
          <p:cNvPr id="138" name="Picture 137"/>
          <p:cNvPicPr/>
          <p:nvPr/>
        </p:nvPicPr>
        <p:blipFill>
          <a:blip r:embed="rId2"/>
          <a:stretch/>
        </p:blipFill>
        <p:spPr>
          <a:xfrm>
            <a:off x="2789640" y="2998800"/>
            <a:ext cx="6516720" cy="5334120"/>
          </a:xfrm>
          <a:prstGeom prst="rect">
            <a:avLst/>
          </a:prstGeom>
          <a:ln w="72000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Effect of pretraining</a:t>
            </a:r>
          </a:p>
        </p:txBody>
      </p:sp>
      <p:pic>
        <p:nvPicPr>
          <p:cNvPr id="140" name="Picture 139"/>
          <p:cNvPicPr/>
          <p:nvPr/>
        </p:nvPicPr>
        <p:blipFill>
          <a:blip r:embed="rId3"/>
          <a:stretch/>
        </p:blipFill>
        <p:spPr>
          <a:xfrm>
            <a:off x="2667600" y="2588040"/>
            <a:ext cx="6760800" cy="6333480"/>
          </a:xfrm>
          <a:prstGeom prst="rect">
            <a:avLst/>
          </a:prstGeom>
          <a:ln w="72000"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Effect of fine-tuning</a:t>
            </a:r>
          </a:p>
        </p:txBody>
      </p:sp>
      <p:pic>
        <p:nvPicPr>
          <p:cNvPr id="142" name="Picture 141"/>
          <p:cNvPicPr/>
          <p:nvPr/>
        </p:nvPicPr>
        <p:blipFill>
          <a:blip r:embed="rId2"/>
          <a:stretch/>
        </p:blipFill>
        <p:spPr>
          <a:xfrm>
            <a:off x="2178000" y="3594600"/>
            <a:ext cx="7740000" cy="3682800"/>
          </a:xfrm>
          <a:prstGeom prst="rect">
            <a:avLst/>
          </a:prstGeom>
          <a:ln w="7200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 dirty="0">
                <a:solidFill>
                  <a:srgbClr val="004586"/>
                </a:solidFill>
                <a:latin typeface="Cambria"/>
              </a:rPr>
              <a:t>How do children learn a language?</a:t>
            </a:r>
          </a:p>
        </p:txBody>
      </p:sp>
      <p:sp>
        <p:nvSpPr>
          <p:cNvPr id="90" name="TextShape 2"/>
          <p:cNvSpPr txBox="1"/>
          <p:nvPr/>
        </p:nvSpPr>
        <p:spPr>
          <a:xfrm>
            <a:off x="604440" y="2851920"/>
            <a:ext cx="519408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fontScale="94000"/>
          </a:bodyPr>
          <a:lstStyle/>
          <a:p>
            <a:pPr marL="450850" indent="-3429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endParaRPr lang="en-US" sz="2800" b="0" strike="noStrike" spc="-1" dirty="0">
              <a:latin typeface="Cambria"/>
            </a:endParaRPr>
          </a:p>
          <a:p>
            <a:pPr marL="882650" lvl="1" indent="-3429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2800" b="0" strike="noStrike" spc="-1" dirty="0">
                <a:latin typeface="Cambria"/>
              </a:rPr>
              <a:t>Language-internal statistics</a:t>
            </a:r>
          </a:p>
          <a:p>
            <a:pPr marL="882650" lvl="1" indent="-3429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2800" b="0" strike="noStrike" spc="-1" dirty="0">
                <a:latin typeface="Cambria"/>
              </a:rPr>
              <a:t>Correlations with objects and actions present in</a:t>
            </a:r>
            <a:r>
              <a:rPr lang="en-US" sz="2800" spc="-1" dirty="0">
                <a:latin typeface="Cambria"/>
              </a:rPr>
              <a:t> </a:t>
            </a:r>
            <a:r>
              <a:rPr lang="en-US" sz="2800" b="0" strike="noStrike" spc="-1" dirty="0">
                <a:latin typeface="Cambria"/>
              </a:rPr>
              <a:t> scenes co-occurring with speech.</a:t>
            </a:r>
          </a:p>
          <a:p>
            <a:pPr marL="882650" lvl="1" indent="-3429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2800" b="0" strike="noStrike" spc="-1" dirty="0">
                <a:latin typeface="Cambria"/>
              </a:rPr>
              <a:t>Clues such as gaze and pointing</a:t>
            </a:r>
          </a:p>
          <a:p>
            <a:pPr marL="882650" lvl="1" indent="-3429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2800" b="0" strike="noStrike" spc="-1" dirty="0">
                <a:latin typeface="Cambria"/>
              </a:rPr>
              <a:t>Other incompletely understood mechanisms</a:t>
            </a:r>
          </a:p>
        </p:txBody>
      </p:sp>
      <p:pic>
        <p:nvPicPr>
          <p:cNvPr id="91" name="Picture 90"/>
          <p:cNvPicPr/>
          <p:nvPr/>
        </p:nvPicPr>
        <p:blipFill>
          <a:blip r:embed="rId2"/>
          <a:stretch/>
        </p:blipFill>
        <p:spPr>
          <a:xfrm>
            <a:off x="6028560" y="3308400"/>
            <a:ext cx="5584320" cy="3723480"/>
          </a:xfrm>
          <a:prstGeom prst="rect">
            <a:avLst/>
          </a:prstGeom>
          <a:ln w="72000"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Effect of temporal information</a:t>
            </a:r>
          </a:p>
        </p:txBody>
      </p:sp>
      <p:pic>
        <p:nvPicPr>
          <p:cNvPr id="144" name="Picture 143"/>
          <p:cNvPicPr/>
          <p:nvPr/>
        </p:nvPicPr>
        <p:blipFill>
          <a:blip r:embed="rId2"/>
          <a:stretch/>
        </p:blipFill>
        <p:spPr>
          <a:xfrm>
            <a:off x="3289680" y="2851560"/>
            <a:ext cx="5954553" cy="3008052"/>
          </a:xfrm>
          <a:prstGeom prst="rect">
            <a:avLst/>
          </a:prstGeom>
          <a:ln w="72000">
            <a:noFill/>
          </a:ln>
        </p:spPr>
      </p:pic>
      <p:pic>
        <p:nvPicPr>
          <p:cNvPr id="145" name="Picture 144"/>
          <p:cNvPicPr/>
          <p:nvPr/>
        </p:nvPicPr>
        <p:blipFill>
          <a:blip r:embed="rId3"/>
          <a:stretch/>
        </p:blipFill>
        <p:spPr>
          <a:xfrm>
            <a:off x="3289680" y="5599800"/>
            <a:ext cx="5954553" cy="3008052"/>
          </a:xfrm>
          <a:prstGeom prst="rect">
            <a:avLst/>
          </a:prstGeom>
          <a:ln w="72000"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Evaluation: minimal pairs</a:t>
            </a:r>
          </a:p>
        </p:txBody>
      </p:sp>
      <p:sp>
        <p:nvSpPr>
          <p:cNvPr id="147" name="TextShape 2"/>
          <p:cNvSpPr txBox="1"/>
          <p:nvPr/>
        </p:nvSpPr>
        <p:spPr>
          <a:xfrm>
            <a:off x="604440" y="3211920"/>
            <a:ext cx="519408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3200" b="0" strike="noStrike" spc="-1" dirty="0">
                <a:latin typeface="Cambria"/>
              </a:rPr>
              <a:t>Triplets matched to differ by a single word (via aligned transcriptions).</a:t>
            </a:r>
            <a:br>
              <a:rPr dirty="0"/>
            </a:br>
            <a:br>
              <a:rPr dirty="0"/>
            </a:br>
            <a:r>
              <a:rPr lang="en-US" sz="3200" b="0" strike="noStrike" spc="-1" dirty="0">
                <a:latin typeface="Cambria"/>
              </a:rPr>
              <a:t>Allows to partition results by word, grammatical category.</a:t>
            </a:r>
            <a:endParaRPr lang="en-US" dirty="0"/>
          </a:p>
        </p:txBody>
      </p:sp>
      <p:pic>
        <p:nvPicPr>
          <p:cNvPr id="148" name="Picture 147"/>
          <p:cNvPicPr/>
          <p:nvPr/>
        </p:nvPicPr>
        <p:blipFill>
          <a:blip r:embed="rId2"/>
          <a:stretch/>
        </p:blipFill>
        <p:spPr>
          <a:xfrm>
            <a:off x="6050132" y="3232570"/>
            <a:ext cx="5833811" cy="3901910"/>
          </a:xfrm>
          <a:prstGeom prst="rect">
            <a:avLst/>
          </a:prstGeom>
          <a:ln w="72000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604440" y="2851920"/>
            <a:ext cx="519408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marL="679450" indent="-5715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strike="noStrike" spc="-1" dirty="0">
                <a:latin typeface="Cambria"/>
              </a:rPr>
              <a:t>Patterns specific to Peppa cartoons</a:t>
            </a:r>
            <a:endParaRPr lang="en-US" dirty="0"/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strike="noStrike" spc="-1" dirty="0">
                <a:latin typeface="Cambria"/>
              </a:rPr>
              <a:t>Character names (</a:t>
            </a:r>
            <a:r>
              <a:rPr lang="en-US" sz="3600" b="0" i="1" strike="noStrike" spc="-1" dirty="0">
                <a:latin typeface="Cambria"/>
              </a:rPr>
              <a:t>Rebecca</a:t>
            </a:r>
            <a:r>
              <a:rPr lang="en-US" sz="3600" b="0" strike="noStrike" spc="-1" dirty="0">
                <a:latin typeface="Cambria"/>
              </a:rPr>
              <a:t>) easy</a:t>
            </a:r>
            <a:r>
              <a:rPr lang="en-US" sz="3600" spc="-1" dirty="0">
                <a:latin typeface="Cambria"/>
              </a:rPr>
              <a:t> </a:t>
            </a:r>
            <a:endParaRPr lang="en-US" sz="3600" b="0" strike="noStrike" spc="-1" dirty="0">
              <a:latin typeface="Cambria"/>
            </a:endParaRPr>
          </a:p>
          <a:p>
            <a:pPr marL="1111250" lvl="1" indent="-571500">
              <a:spcAft>
                <a:spcPts val="1352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i="1" strike="noStrike" spc="-1" dirty="0">
                <a:latin typeface="Cambria"/>
              </a:rPr>
              <a:t>house</a:t>
            </a:r>
            <a:r>
              <a:rPr lang="en-US" sz="3600" b="0" strike="noStrike" spc="-1" dirty="0">
                <a:latin typeface="Cambria"/>
              </a:rPr>
              <a:t> hard because often features in displaced speech, or not wholly visible.</a:t>
            </a:r>
          </a:p>
        </p:txBody>
      </p:sp>
      <p:pic>
        <p:nvPicPr>
          <p:cNvPr id="150" name="Picture 149"/>
          <p:cNvPicPr/>
          <p:nvPr/>
        </p:nvPicPr>
        <p:blipFill>
          <a:blip r:embed="rId2"/>
          <a:stretch/>
        </p:blipFill>
        <p:spPr>
          <a:xfrm>
            <a:off x="6926760" y="1247760"/>
            <a:ext cx="4960440" cy="7549920"/>
          </a:xfrm>
          <a:prstGeom prst="rect">
            <a:avLst/>
          </a:prstGeom>
          <a:ln w="72000">
            <a:noFill/>
          </a:ln>
        </p:spPr>
      </p:pic>
      <p:sp>
        <p:nvSpPr>
          <p:cNvPr id="151" name="TextShape 2"/>
          <p:cNvSpPr txBox="1"/>
          <p:nvPr/>
        </p:nvSpPr>
        <p:spPr>
          <a:xfrm>
            <a:off x="604440" y="361080"/>
            <a:ext cx="634500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Minimal pairs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Conclusion</a:t>
            </a:r>
          </a:p>
        </p:txBody>
      </p:sp>
      <p:sp>
        <p:nvSpPr>
          <p:cNvPr id="153" name="TextShape 2"/>
          <p:cNvSpPr txBox="1"/>
          <p:nvPr/>
        </p:nvSpPr>
        <p:spPr>
          <a:xfrm>
            <a:off x="604440" y="3334382"/>
            <a:ext cx="10644120" cy="453063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Autofit/>
          </a:bodyPr>
          <a:lstStyle/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strike="noStrike" spc="-1" dirty="0">
                <a:latin typeface="Cambria"/>
              </a:rPr>
              <a:t>Learning possible despite weak supervision and confounding</a:t>
            </a:r>
            <a:endParaRPr lang="en-US" sz="3600"/>
          </a:p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strike="noStrike" spc="-1" dirty="0">
                <a:latin typeface="Cambria"/>
              </a:rPr>
              <a:t>Pretraining, temporal information important</a:t>
            </a:r>
          </a:p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3600" b="0" strike="noStrike" spc="-1" dirty="0">
                <a:latin typeface="Cambria"/>
              </a:rPr>
              <a:t>Fine-grained analysis would benefit from a larger and less specific dataset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Can we model this computationally?</a:t>
            </a:r>
          </a:p>
        </p:txBody>
      </p:sp>
      <p:sp>
        <p:nvSpPr>
          <p:cNvPr id="93" name="TextShape 2"/>
          <p:cNvSpPr txBox="1"/>
          <p:nvPr/>
        </p:nvSpPr>
        <p:spPr>
          <a:xfrm>
            <a:off x="604440" y="2851920"/>
            <a:ext cx="1064412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5250" b="0" strike="noStrike" spc="-1" dirty="0">
                <a:latin typeface="Cambria"/>
              </a:rPr>
              <a:t>Modeling this is a difficult open problem.</a:t>
            </a:r>
            <a:endParaRPr lang="en-US" sz="5250" dirty="0"/>
          </a:p>
          <a:p>
            <a:pPr marL="793750" indent="-685800">
              <a:spcAft>
                <a:spcPts val="1695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lang="en-US" sz="5250" b="0" strike="noStrike" spc="-1" dirty="0">
                <a:latin typeface="Cambria"/>
              </a:rPr>
              <a:t>Some progress on learning from </a:t>
            </a:r>
            <a:r>
              <a:rPr lang="en-US" sz="5250" b="1" strike="noStrike" spc="-1" dirty="0">
                <a:latin typeface="Cambria"/>
              </a:rPr>
              <a:t>correlations with co-occurring scenes</a:t>
            </a:r>
            <a:r>
              <a:rPr lang="en-US" sz="5250" b="0" strike="noStrike" spc="-1" dirty="0">
                <a:latin typeface="Cambria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Video datasets with </a:t>
            </a:r>
            <a:br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narrative descriptions</a:t>
            </a:r>
          </a:p>
        </p:txBody>
      </p:sp>
      <p:pic>
        <p:nvPicPr>
          <p:cNvPr id="2" name="Picture 2" descr="A picture containing outdoor, snow, nature, person&#10;&#10;Description automatically generated">
            <a:extLst>
              <a:ext uri="{FF2B5EF4-FFF2-40B4-BE49-F238E27FC236}">
                <a16:creationId xmlns:a16="http://schemas.microsoft.com/office/drawing/2014/main" id="{2A12210C-C88F-A8B0-E079-82E2352E4E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473" y="3302668"/>
            <a:ext cx="7196398" cy="4047973"/>
          </a:xfrm>
          <a:prstGeom prst="rect">
            <a:avLst/>
          </a:prstGeom>
        </p:spPr>
      </p:pic>
      <p:pic>
        <p:nvPicPr>
          <p:cNvPr id="3" name="climing">
            <a:hlinkClick r:id="" action="ppaction://media"/>
            <a:extLst>
              <a:ext uri="{FF2B5EF4-FFF2-40B4-BE49-F238E27FC236}">
                <a16:creationId xmlns:a16="http://schemas.microsoft.com/office/drawing/2014/main" id="{45CC548F-C739-2903-623F-370527DDC4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5081" y="7585294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Real-world data</a:t>
            </a:r>
          </a:p>
        </p:txBody>
      </p:sp>
      <p:sp>
        <p:nvSpPr>
          <p:cNvPr id="99" name="TextShape 2"/>
          <p:cNvSpPr txBox="1"/>
          <p:nvPr/>
        </p:nvSpPr>
        <p:spPr>
          <a:xfrm>
            <a:off x="7237423" y="4023360"/>
            <a:ext cx="4346644" cy="4090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400" b="0" strike="noStrike" spc="-1" dirty="0">
                <a:latin typeface="Cambria"/>
              </a:rPr>
              <a:t>A: They are fighting over bread.</a:t>
            </a:r>
          </a:p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400" b="0" strike="noStrike" spc="-1" dirty="0">
                <a:latin typeface="Cambria"/>
              </a:rPr>
              <a:t>C: What?</a:t>
            </a:r>
          </a:p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400" b="0" strike="noStrike" spc="-1" dirty="0">
                <a:latin typeface="Cambria"/>
              </a:rPr>
              <a:t>A: They are fighting over bread.</a:t>
            </a:r>
          </a:p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400" b="0" strike="noStrike" spc="-1" dirty="0">
                <a:latin typeface="Cambria"/>
              </a:rPr>
              <a:t>C: Yeah.</a:t>
            </a:r>
            <a:br>
              <a:rPr sz="2400" dirty="0"/>
            </a:br>
            <a:endParaRPr lang="en-US" sz="2400" b="0" strike="noStrike" spc="-1" dirty="0">
              <a:latin typeface="Cambria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D0CD94-2B1F-D20A-A2D4-1AF236B461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83" y="3963684"/>
            <a:ext cx="6747755" cy="3802881"/>
          </a:xfrm>
          <a:prstGeom prst="rect">
            <a:avLst/>
          </a:prstGeom>
        </p:spPr>
      </p:pic>
      <p:pic>
        <p:nvPicPr>
          <p:cNvPr id="3" name="pond">
            <a:hlinkClick r:id="" action="ppaction://media"/>
            <a:extLst>
              <a:ext uri="{FF2B5EF4-FFF2-40B4-BE49-F238E27FC236}">
                <a16:creationId xmlns:a16="http://schemas.microsoft.com/office/drawing/2014/main" id="{41399C0B-7403-E517-01B3-BFA509E595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88532" y="7378077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Ecological validity</a:t>
            </a:r>
          </a:p>
        </p:txBody>
      </p:sp>
      <p:sp>
        <p:nvSpPr>
          <p:cNvPr id="101" name="TextShape 2"/>
          <p:cNvSpPr txBox="1"/>
          <p:nvPr/>
        </p:nvSpPr>
        <p:spPr>
          <a:xfrm>
            <a:off x="604440" y="2851920"/>
            <a:ext cx="519408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fontScale="93000"/>
          </a:bodyPr>
          <a:lstStyle/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800" b="1" strike="noStrike" spc="-1" dirty="0">
                <a:latin typeface="Cambria"/>
              </a:rPr>
              <a:t>Image/video captions</a:t>
            </a:r>
            <a:br>
              <a:rPr sz="2800" dirty="0"/>
            </a:br>
            <a:endParaRPr lang="en-US" sz="2800" b="0" strike="noStrike" spc="-1">
              <a:latin typeface="Cambria"/>
            </a:endParaRPr>
          </a:p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127622"/>
                </a:solidFill>
                <a:latin typeface="Cambria"/>
              </a:rPr>
              <a:t>Strong correlations between visual scene and the meaning of the utterances.</a:t>
            </a:r>
            <a:endParaRPr lang="en-US" sz="2800" b="0" strike="noStrike" spc="-1">
              <a:latin typeface="Cambria"/>
            </a:endParaRPr>
          </a:p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FFAA95"/>
                </a:solidFill>
                <a:latin typeface="Cambria"/>
              </a:rPr>
              <a:t>Few/weak correlations between scene and </a:t>
            </a:r>
            <a:r>
              <a:rPr lang="en-US" sz="2800" spc="-1" dirty="0">
                <a:solidFill>
                  <a:srgbClr val="FFAA95"/>
                </a:solidFill>
                <a:latin typeface="Cambria"/>
              </a:rPr>
              <a:t>non-linguistic</a:t>
            </a:r>
            <a:r>
              <a:rPr lang="en-US" sz="2800" b="0" strike="noStrike" spc="-1" dirty="0">
                <a:solidFill>
                  <a:srgbClr val="FFAA95"/>
                </a:solidFill>
                <a:latin typeface="Cambria"/>
              </a:rPr>
              <a:t> features of the </a:t>
            </a:r>
            <a:r>
              <a:rPr lang="en-US" sz="2800" spc="-1" dirty="0">
                <a:solidFill>
                  <a:srgbClr val="FFAA95"/>
                </a:solidFill>
                <a:latin typeface="Cambria"/>
              </a:rPr>
              <a:t>audio.</a:t>
            </a:r>
            <a:br>
              <a:rPr sz="2800" dirty="0"/>
            </a:br>
            <a:endParaRPr lang="en-US" sz="2800" b="0" strike="noStrike" spc="-1">
              <a:solidFill>
                <a:srgbClr val="CCCCCC"/>
              </a:solidFill>
              <a:latin typeface="Cambria"/>
            </a:endParaRPr>
          </a:p>
        </p:txBody>
      </p:sp>
      <p:sp>
        <p:nvSpPr>
          <p:cNvPr id="102" name="TextShape 3"/>
          <p:cNvSpPr txBox="1"/>
          <p:nvPr/>
        </p:nvSpPr>
        <p:spPr>
          <a:xfrm>
            <a:off x="6050132" y="2851920"/>
            <a:ext cx="5202388" cy="57436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fontScale="93000" lnSpcReduction="10000"/>
          </a:bodyPr>
          <a:lstStyle/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800" b="1" strike="noStrike" spc="-1" dirty="0">
                <a:latin typeface="Cambria"/>
              </a:rPr>
              <a:t>Real world data</a:t>
            </a:r>
            <a:br>
              <a:rPr sz="2800" dirty="0"/>
            </a:br>
            <a:endParaRPr lang="en-US" sz="2800" b="0" strike="noStrike" spc="-1">
              <a:latin typeface="Cambria"/>
            </a:endParaRPr>
          </a:p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AFD095"/>
                </a:solidFill>
                <a:latin typeface="Cambria"/>
              </a:rPr>
              <a:t>Weaker correlations between visual scene and meaning of the utterances.</a:t>
            </a:r>
            <a:endParaRPr lang="en-US" sz="2800" b="0" strike="noStrike" spc="-1">
              <a:latin typeface="Cambria"/>
            </a:endParaRPr>
          </a:p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2800" b="0" strike="noStrike" spc="-1" dirty="0">
                <a:solidFill>
                  <a:srgbClr val="FF4000"/>
                </a:solidFill>
                <a:latin typeface="Cambria"/>
              </a:rPr>
              <a:t>Correlations between scene and </a:t>
            </a:r>
            <a:r>
              <a:rPr lang="en-US" sz="2800" spc="-1" dirty="0">
                <a:solidFill>
                  <a:srgbClr val="FF4000"/>
                </a:solidFill>
                <a:latin typeface="Cambria"/>
              </a:rPr>
              <a:t>non-linguistic features</a:t>
            </a:r>
            <a:r>
              <a:rPr lang="en-US" sz="2800" b="0" strike="noStrike" spc="-1" dirty="0">
                <a:solidFill>
                  <a:srgbClr val="FF4000"/>
                </a:solidFill>
                <a:latin typeface="Cambria"/>
              </a:rPr>
              <a:t> of the audio are </a:t>
            </a:r>
            <a:r>
              <a:rPr lang="en-US" sz="2800" spc="-1" dirty="0">
                <a:solidFill>
                  <a:srgbClr val="FF4000"/>
                </a:solidFill>
                <a:latin typeface="Cambria"/>
              </a:rPr>
              <a:t>common</a:t>
            </a:r>
            <a:endParaRPr lang="en-US" sz="2800" spc="-1" dirty="0">
              <a:solidFill>
                <a:srgbClr val="000000"/>
              </a:solidFill>
              <a:latin typeface="Cambria"/>
            </a:endParaRPr>
          </a:p>
          <a:p>
            <a:pPr marL="565150" indent="-457200">
              <a:spcAft>
                <a:spcPts val="1695"/>
              </a:spcAft>
              <a:buFont typeface="Arial"/>
              <a:buChar char="•"/>
            </a:pPr>
            <a:r>
              <a:rPr lang="en-US" sz="2800" spc="-1" dirty="0">
                <a:solidFill>
                  <a:srgbClr val="FF4000"/>
                </a:solidFill>
                <a:latin typeface="Cambria"/>
              </a:rPr>
              <a:t>speaker voice</a:t>
            </a:r>
            <a:endParaRPr lang="en-US" sz="2800" spc="-1" dirty="0">
              <a:solidFill>
                <a:srgbClr val="000000"/>
              </a:solidFill>
              <a:latin typeface="Cambria"/>
            </a:endParaRPr>
          </a:p>
          <a:p>
            <a:pPr marL="565150" indent="-457200">
              <a:spcAft>
                <a:spcPts val="1695"/>
              </a:spcAft>
              <a:buFont typeface="Arial"/>
              <a:buChar char="•"/>
            </a:pPr>
            <a:r>
              <a:rPr lang="en-US" sz="2800" spc="-1" dirty="0">
                <a:solidFill>
                  <a:srgbClr val="FF4000"/>
                </a:solidFill>
                <a:latin typeface="Cambria"/>
              </a:rPr>
              <a:t>environmental sounds</a:t>
            </a:r>
            <a:br>
              <a:rPr sz="2800" dirty="0"/>
            </a:br>
            <a:br>
              <a:rPr sz="2800" dirty="0"/>
            </a:br>
            <a:br>
              <a:rPr sz="2800" dirty="0"/>
            </a:br>
            <a:r>
              <a:rPr lang="en-US" sz="2800" spc="-1" dirty="0">
                <a:solidFill>
                  <a:srgbClr val="FF4000"/>
                </a:solidFill>
                <a:latin typeface="Cambria"/>
              </a:rPr>
              <a:t> </a:t>
            </a:r>
            <a:endParaRPr lang="en-US" sz="2800" b="0" strike="noStrike" spc="-1">
              <a:latin typeface="Cambr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Peppa Pig Cartoons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F330ADB-19A0-E5D8-F303-A09E11B60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0072" y="3012915"/>
            <a:ext cx="8284772" cy="4628887"/>
          </a:xfrm>
          <a:prstGeom prst="rect">
            <a:avLst/>
          </a:prstGeom>
        </p:spPr>
      </p:pic>
      <p:pic>
        <p:nvPicPr>
          <p:cNvPr id="3" name="smoothie">
            <a:hlinkClick r:id="" action="ppaction://media"/>
            <a:extLst>
              <a:ext uri="{FF2B5EF4-FFF2-40B4-BE49-F238E27FC236}">
                <a16:creationId xmlns:a16="http://schemas.microsoft.com/office/drawing/2014/main" id="{292C2FF8-CFB3-E0E8-B21A-4914A7C553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5349" y="7344922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Peppa Pig Cartoons</a:t>
            </a:r>
          </a:p>
        </p:txBody>
      </p:sp>
      <p:sp>
        <p:nvSpPr>
          <p:cNvPr id="106" name="TextShape 2"/>
          <p:cNvSpPr txBox="1"/>
          <p:nvPr/>
        </p:nvSpPr>
        <p:spPr>
          <a:xfrm>
            <a:off x="604440" y="2851920"/>
            <a:ext cx="519408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3200" b="0" strike="noStrike" spc="-1">
                <a:latin typeface="Cambria"/>
              </a:rPr>
              <a:t>Aimed at young children</a:t>
            </a:r>
          </a:p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3200" b="0" strike="noStrike" spc="-1">
                <a:latin typeface="Cambria"/>
              </a:rPr>
              <a:t>Simple cartoon graphics</a:t>
            </a:r>
          </a:p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3200" b="0" strike="noStrike" spc="-1">
                <a:latin typeface="Cambria"/>
              </a:rPr>
              <a:t>Simple but realistic spoken language</a:t>
            </a:r>
          </a:p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endParaRPr lang="en-US" sz="3200" b="0" strike="noStrike" spc="-1">
              <a:latin typeface="Cambria"/>
            </a:endParaRPr>
          </a:p>
        </p:txBody>
      </p:sp>
      <p:sp>
        <p:nvSpPr>
          <p:cNvPr id="107" name="TextShape 3"/>
          <p:cNvSpPr txBox="1"/>
          <p:nvPr/>
        </p:nvSpPr>
        <p:spPr>
          <a:xfrm>
            <a:off x="6058440" y="2851920"/>
            <a:ext cx="5194080" cy="52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3200" b="0" strike="noStrike" spc="-1">
                <a:latin typeface="Cambria"/>
              </a:rPr>
              <a:t>Correlations between speech and visuals tend to be there but less consistent than in captions</a:t>
            </a:r>
          </a:p>
          <a:p>
            <a:pPr marL="432000" indent="-324000">
              <a:spcAft>
                <a:spcPts val="1695"/>
              </a:spcAft>
              <a:buClr>
                <a:srgbClr val="000000"/>
              </a:buClr>
              <a:buSzPct val="45000"/>
              <a:buFont typeface="Wingdings" charset="2"/>
              <a:buChar char=""/>
            </a:pPr>
            <a:r>
              <a:rPr lang="en-US" sz="3200" b="0" strike="noStrike" spc="-1">
                <a:latin typeface="Cambria"/>
              </a:rPr>
              <a:t>Frequent confounds with non-semantic features.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604440" y="361080"/>
            <a:ext cx="10886040" cy="2271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Peppa Pig: </a:t>
            </a:r>
            <a:br/>
            <a:r>
              <a:rPr lang="en-US" sz="6600" b="1" strike="noStrike" spc="-1">
                <a:solidFill>
                  <a:srgbClr val="004586"/>
                </a:solidFill>
                <a:latin typeface="Cambria"/>
              </a:rPr>
              <a:t>dialogs vs narrations</a:t>
            </a:r>
          </a:p>
        </p:txBody>
      </p:sp>
      <p:sp>
        <p:nvSpPr>
          <p:cNvPr id="110" name="TextShape 2"/>
          <p:cNvSpPr txBox="1"/>
          <p:nvPr/>
        </p:nvSpPr>
        <p:spPr>
          <a:xfrm>
            <a:off x="7553917" y="4023360"/>
            <a:ext cx="3698603" cy="4090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fontScale="77500" lnSpcReduction="20000"/>
          </a:bodyPr>
          <a:lstStyle/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3600" spc="-1" dirty="0">
                <a:latin typeface="Cambria"/>
              </a:rPr>
              <a:t>Dialogs</a:t>
            </a:r>
            <a:endParaRPr lang="en-US" dirty="0">
              <a:latin typeface="Arial"/>
            </a:endParaRPr>
          </a:p>
          <a:p>
            <a:pPr marL="1136650" lvl="1" indent="-571500">
              <a:spcAft>
                <a:spcPts val="1695"/>
              </a:spcAft>
              <a:buFont typeface="Arial"/>
              <a:buChar char="•"/>
            </a:pPr>
            <a:r>
              <a:rPr lang="en-US" sz="3600" spc="-1" dirty="0">
                <a:latin typeface="Cambria"/>
              </a:rPr>
              <a:t>conversations</a:t>
            </a:r>
            <a:r>
              <a:rPr lang="en-US" sz="3600" b="0" strike="noStrike" spc="-1" dirty="0">
                <a:latin typeface="Cambria"/>
              </a:rPr>
              <a:t> among cartoon characters</a:t>
            </a:r>
            <a:endParaRPr lang="en-US" b="0" strike="noStrike">
              <a:latin typeface="Arial"/>
            </a:endParaRPr>
          </a:p>
          <a:p>
            <a:pPr marL="107950">
              <a:spcAft>
                <a:spcPts val="1695"/>
              </a:spcAft>
              <a:buClr>
                <a:srgbClr val="000000"/>
              </a:buClr>
              <a:buSzPct val="45000"/>
            </a:pPr>
            <a:r>
              <a:rPr lang="en-US" sz="3600" spc="-1" dirty="0">
                <a:latin typeface="Cambria"/>
              </a:rPr>
              <a:t>Narrations</a:t>
            </a:r>
          </a:p>
          <a:p>
            <a:pPr marL="1136650" lvl="1" indent="-571500">
              <a:spcAft>
                <a:spcPts val="1695"/>
              </a:spcAft>
              <a:buFont typeface="Arial"/>
              <a:buChar char="•"/>
            </a:pPr>
            <a:r>
              <a:rPr lang="en-US" sz="3600" spc="-1" dirty="0">
                <a:latin typeface="Cambria"/>
              </a:rPr>
              <a:t>comments</a:t>
            </a:r>
            <a:r>
              <a:rPr lang="en-US" sz="3600" b="0" strike="noStrike" spc="-1" dirty="0">
                <a:latin typeface="Cambria"/>
              </a:rPr>
              <a:t> by </a:t>
            </a:r>
            <a:r>
              <a:rPr lang="en-US" sz="3600" spc="-1" dirty="0">
                <a:latin typeface="Cambria"/>
              </a:rPr>
              <a:t>narrator</a:t>
            </a:r>
            <a:endParaRPr lang="en-US" dirty="0">
              <a:latin typeface="Arial"/>
            </a:endParaRPr>
          </a:p>
          <a:p>
            <a:pPr marL="1136650" lvl="1" indent="-571500">
              <a:spcAft>
                <a:spcPts val="1695"/>
              </a:spcAft>
              <a:buFont typeface="Arial"/>
              <a:buChar char="•"/>
            </a:pPr>
            <a:r>
              <a:rPr lang="en-US" sz="3600" spc="-1" dirty="0">
                <a:latin typeface="Cambria"/>
              </a:rPr>
              <a:t>often</a:t>
            </a:r>
            <a:r>
              <a:rPr lang="en-US" sz="3600" b="0" strike="noStrike" spc="-1" dirty="0">
                <a:latin typeface="Cambria"/>
              </a:rPr>
              <a:t> descriptive</a:t>
            </a:r>
            <a:endParaRPr lang="en-US" b="0" strike="noStrike" dirty="0">
              <a:latin typeface="Arial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029A448-D34C-DF62-40B2-98F6B4E87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9" y="4107019"/>
            <a:ext cx="7362562" cy="4088854"/>
          </a:xfrm>
          <a:prstGeom prst="rect">
            <a:avLst/>
          </a:prstGeom>
        </p:spPr>
      </p:pic>
      <p:pic>
        <p:nvPicPr>
          <p:cNvPr id="3" name="strawberry">
            <a:hlinkClick r:id="" action="ppaction://media"/>
            <a:extLst>
              <a:ext uri="{FF2B5EF4-FFF2-40B4-BE49-F238E27FC236}">
                <a16:creationId xmlns:a16="http://schemas.microsoft.com/office/drawing/2014/main" id="{E6F093BD-B3AD-CEE5-5402-0980DCD6AE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80243" y="8182077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11054</TotalTime>
  <Application>Microsoft Office PowerPoint</Application>
  <PresentationFormat>Custom</PresentationFormat>
  <Slides>23</Slides>
  <Notes>1</Notes>
  <HiddenSlides>5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197</cp:revision>
  <dcterms:modified xsi:type="dcterms:W3CDTF">2022-12-10T06:10:47Z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2015-02-10T19:32:54Z</dcterms:created>
  <dc:creator/>
  <dc:description/>
  <dc:language>en-IE</dc:language>
  <cp:lastModifiedBy/>
  <dcterms:modified xsi:type="dcterms:W3CDTF">2022-12-03T16:25:49Z</dcterms:modified>
  <cp:revision>243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xMathsIgnorePreamble">
    <vt:lpwstr>FALSE</vt:lpwstr>
  </property>
  <property fmtid="{D5CDD505-2E9C-101B-9397-08002B2CF9AE}" pid="3" name="TexMathsPreamble">
    <vt:lpwstr>\usepackage{amsmath}§\usepackage{amssymb}§\usepackage[usenames]{color}§\usepackage{booktabs}§%\usepackage[noend]{algorithmic}§% Uncomment this line for sans-serif font§%\everymath{\mathsf{\xdef\mysf{\mathgroup\the\mathgroup\relax}}\mysf}§§% Uncomment these lines for colored equations§% \definecolor{fgcolor}{RGB}{0,0,255}§% \definecolor{bgcolor}{RGB}{255,255,255}§% \pagecolor{bgcolor}\color{fgcolor}§\usepackage{amssymb}</vt:lpwstr>
  </property>
  <property fmtid="{D5CDD505-2E9C-101B-9397-08002B2CF9AE}" pid="4" name="MSIP_Label_b29f4804-9ab0-4527-a877-f7a87100f5fc_Enabled">
    <vt:lpwstr>true</vt:lpwstr>
  </property>
  <property fmtid="{D5CDD505-2E9C-101B-9397-08002B2CF9AE}" pid="5" name="MSIP_Label_b29f4804-9ab0-4527-a877-f7a87100f5fc_SetDate">
    <vt:lpwstr>2022-12-09T12:52:46Z</vt:lpwstr>
  </property>
  <property fmtid="{D5CDD505-2E9C-101B-9397-08002B2CF9AE}" pid="6" name="MSIP_Label_b29f4804-9ab0-4527-a877-f7a87100f5fc_Method">
    <vt:lpwstr>Standard</vt:lpwstr>
  </property>
  <property fmtid="{D5CDD505-2E9C-101B-9397-08002B2CF9AE}" pid="7" name="MSIP_Label_b29f4804-9ab0-4527-a877-f7a87100f5fc_Name">
    <vt:lpwstr>General</vt:lpwstr>
  </property>
  <property fmtid="{D5CDD505-2E9C-101B-9397-08002B2CF9AE}" pid="8" name="MSIP_Label_b29f4804-9ab0-4527-a877-f7a87100f5fc_SiteId">
    <vt:lpwstr>7a5561df-6599-4898-8a20-cce41db3b44f</vt:lpwstr>
  </property>
  <property fmtid="{D5CDD505-2E9C-101B-9397-08002B2CF9AE}" pid="9" name="MSIP_Label_b29f4804-9ab0-4527-a877-f7a87100f5fc_ActionId">
    <vt:lpwstr>acffee4a-b53b-4994-a82c-b81920f270ac</vt:lpwstr>
  </property>
  <property fmtid="{D5CDD505-2E9C-101B-9397-08002B2CF9AE}" pid="10" name="MSIP_Label_b29f4804-9ab0-4527-a877-f7a87100f5fc_ContentBits">
    <vt:lpwstr>0</vt:lpwstr>
  </property>
</Properties>
</file>

<file path=docProps/thumbnail.jpeg>
</file>